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57" r:id="rId6"/>
    <p:sldId id="26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94640"/>
  </p:normalViewPr>
  <p:slideViewPr>
    <p:cSldViewPr snapToGrid="0">
      <p:cViewPr varScale="1">
        <p:scale>
          <a:sx n="63" d="100"/>
          <a:sy n="63" d="100"/>
        </p:scale>
        <p:origin x="9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67452-5D51-1E40-9AAD-419AED6C7050}" type="datetimeFigureOut">
              <a:rPr lang="en-US" smtClean="0"/>
              <a:t>10/30/2025</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E2A7-DEA1-2449-A245-DF081B78A15B}"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any documentation from the original SIP that directly relates to your SIP:</a:t>
            </a:r>
          </a:p>
          <a:p>
            <a:endParaRPr lang="en-GB" dirty="0"/>
          </a:p>
          <a:p>
            <a:r>
              <a:rPr lang="en-GB" dirty="0"/>
              <a:t>These could include:</a:t>
            </a:r>
          </a:p>
          <a:p>
            <a:endParaRPr lang="en-GB" dirty="0"/>
          </a:p>
          <a:p>
            <a:r>
              <a:rPr lang="en-GB" dirty="0"/>
              <a:t>Local Authority:</a:t>
            </a:r>
          </a:p>
          <a:p>
            <a:endParaRPr lang="en-GB" dirty="0"/>
          </a:p>
          <a:p>
            <a:r>
              <a:rPr lang="en-GB" sz="1200" i="1" kern="1200" dirty="0">
                <a:solidFill>
                  <a:schemeClr val="tx1"/>
                </a:solidFill>
                <a:effectLst/>
                <a:latin typeface="+mn-lt"/>
                <a:ea typeface="+mn-ea"/>
                <a:cs typeface="+mn-cs"/>
              </a:rPr>
              <a:t>Moving Forward in Your Learning Guidance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Literacy and Numeracy West Lothian Priorities, HWB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Raising attainment, including closing the gap (</a:t>
            </a:r>
            <a:r>
              <a:rPr lang="en-GB" sz="1200" u="sng" kern="1200" dirty="0">
                <a:solidFill>
                  <a:schemeClr val="tx1"/>
                </a:solidFill>
                <a:effectLst/>
                <a:latin typeface="+mn-lt"/>
                <a:ea typeface="+mn-ea"/>
                <a:cs typeface="+mn-cs"/>
                <a:hlinkClick r:id="rId3"/>
              </a:rPr>
              <a:t>West Lothian Raising Attainment Strategy</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Transforming Your Council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Corporate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Education Services Management Plan</a:t>
            </a:r>
          </a:p>
          <a:p>
            <a:r>
              <a:rPr lang="en-GB" sz="1200" kern="1200" dirty="0">
                <a:solidFill>
                  <a:schemeClr val="tx1"/>
                </a:solidFill>
                <a:effectLst/>
                <a:latin typeface="+mn-lt"/>
                <a:ea typeface="+mn-ea"/>
                <a:cs typeface="+mn-cs"/>
              </a:rPr>
              <a:t>West Lothian Parental Involvement and Engagement Framework</a:t>
            </a:r>
          </a:p>
          <a:p>
            <a:r>
              <a:rPr lang="en-GB" sz="1200" kern="1200" dirty="0">
                <a:solidFill>
                  <a:schemeClr val="tx1"/>
                </a:solidFill>
                <a:effectLst/>
                <a:latin typeface="+mn-lt"/>
                <a:ea typeface="+mn-ea"/>
                <a:cs typeface="+mn-cs"/>
              </a:rPr>
              <a:t>Equity Team and additional allocations, Pedagogy Team</a:t>
            </a:r>
          </a:p>
          <a:p>
            <a:endParaRPr lang="en-GB" dirty="0"/>
          </a:p>
          <a:p>
            <a:r>
              <a:rPr lang="en-GB" dirty="0"/>
              <a:t>National:</a:t>
            </a:r>
          </a:p>
          <a:p>
            <a:endParaRPr lang="en-GB" dirty="0"/>
          </a:p>
          <a:p>
            <a:r>
              <a:rPr lang="en-GB" sz="1200" kern="1200" dirty="0">
                <a:solidFill>
                  <a:schemeClr val="tx1"/>
                </a:solidFill>
                <a:effectLst/>
                <a:latin typeface="+mn-lt"/>
                <a:ea typeface="+mn-ea"/>
                <a:cs typeface="+mn-cs"/>
              </a:rPr>
              <a:t>Coronavirus (COVID-19): Guidance on reducing the risks from COVID-19 in school</a:t>
            </a:r>
          </a:p>
          <a:p>
            <a:r>
              <a:rPr lang="en-GB" sz="1200" kern="1200" dirty="0">
                <a:solidFill>
                  <a:schemeClr val="tx1"/>
                </a:solidFill>
                <a:effectLst/>
                <a:latin typeface="+mn-lt"/>
                <a:ea typeface="+mn-ea"/>
                <a:cs typeface="+mn-cs"/>
              </a:rPr>
              <a:t>Moderation Cycle and Assessment</a:t>
            </a:r>
          </a:p>
          <a:p>
            <a:r>
              <a:rPr lang="en-GB" sz="1200" kern="1200" dirty="0">
                <a:solidFill>
                  <a:schemeClr val="tx1"/>
                </a:solidFill>
                <a:effectLst/>
                <a:latin typeface="+mn-lt"/>
                <a:ea typeface="+mn-ea"/>
                <a:cs typeface="+mn-cs"/>
              </a:rPr>
              <a:t>National Improvement Framework / Scottish Attainment Challenge / National Improvement Hub / Raising Attainment for All</a:t>
            </a:r>
          </a:p>
          <a:p>
            <a:r>
              <a:rPr lang="en-GB" sz="1200" kern="1200" dirty="0">
                <a:solidFill>
                  <a:schemeClr val="tx1"/>
                </a:solidFill>
                <a:effectLst/>
                <a:latin typeface="+mn-lt"/>
                <a:ea typeface="+mn-ea"/>
                <a:cs typeface="+mn-cs"/>
              </a:rPr>
              <a:t>Pupil Equity Funding/Equity Audit</a:t>
            </a:r>
          </a:p>
          <a:p>
            <a:r>
              <a:rPr lang="en-GB" sz="1200" kern="1200" dirty="0">
                <a:solidFill>
                  <a:schemeClr val="tx1"/>
                </a:solidFill>
                <a:effectLst/>
                <a:latin typeface="+mn-lt"/>
                <a:ea typeface="+mn-ea"/>
                <a:cs typeface="+mn-cs"/>
              </a:rPr>
              <a:t>Getting it Right for Every child (GIRFEC)</a:t>
            </a:r>
          </a:p>
          <a:p>
            <a:r>
              <a:rPr lang="en-GB" sz="1200" kern="1200" dirty="0">
                <a:solidFill>
                  <a:schemeClr val="tx1"/>
                </a:solidFill>
                <a:effectLst/>
                <a:latin typeface="+mn-lt"/>
                <a:ea typeface="+mn-ea"/>
                <a:cs typeface="+mn-cs"/>
              </a:rPr>
              <a:t>Scotland’s Curriculum Framework</a:t>
            </a:r>
          </a:p>
          <a:p>
            <a:r>
              <a:rPr lang="en-GB" sz="1200" kern="1200" dirty="0">
                <a:solidFill>
                  <a:schemeClr val="tx1"/>
                </a:solidFill>
                <a:effectLst/>
                <a:latin typeface="+mn-lt"/>
                <a:ea typeface="+mn-ea"/>
                <a:cs typeface="+mn-cs"/>
              </a:rPr>
              <a:t>Realising the Ambition </a:t>
            </a:r>
          </a:p>
          <a:p>
            <a:r>
              <a:rPr lang="en-GB" sz="1200" kern="1200" dirty="0">
                <a:solidFill>
                  <a:schemeClr val="tx1"/>
                </a:solidFill>
                <a:effectLst/>
                <a:latin typeface="+mn-lt"/>
                <a:ea typeface="+mn-ea"/>
                <a:cs typeface="+mn-cs"/>
              </a:rPr>
              <a:t>Developing Scotland’s Young Workforce</a:t>
            </a:r>
          </a:p>
          <a:p>
            <a:r>
              <a:rPr lang="en-GB" sz="1200" kern="1200" dirty="0">
                <a:solidFill>
                  <a:schemeClr val="tx1"/>
                </a:solidFill>
                <a:effectLst/>
                <a:latin typeface="+mn-lt"/>
                <a:ea typeface="+mn-ea"/>
                <a:cs typeface="+mn-cs"/>
              </a:rPr>
              <a:t>Achieving Excellence and Equity 2022:  National Improvement Framework and Improvement Plan</a:t>
            </a:r>
          </a:p>
          <a:p>
            <a:pPr fontAlgn="base"/>
            <a:r>
              <a:rPr lang="en-GB" sz="1200" kern="1200" dirty="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dirty="0">
                <a:solidFill>
                  <a:schemeClr val="tx1"/>
                </a:solidFill>
                <a:effectLst/>
                <a:latin typeface="+mn-lt"/>
                <a:ea typeface="+mn-ea"/>
                <a:cs typeface="+mn-cs"/>
              </a:rPr>
              <a:t>UNCRC</a:t>
            </a:r>
          </a:p>
          <a:p>
            <a:r>
              <a:rPr lang="en-GB" sz="1200" kern="1200" dirty="0">
                <a:solidFill>
                  <a:schemeClr val="tx1"/>
                </a:solidFill>
                <a:effectLst/>
                <a:latin typeface="+mn-lt"/>
                <a:ea typeface="+mn-ea"/>
                <a:cs typeface="+mn-cs"/>
              </a:rPr>
              <a:t>Presumption to provide education in a mainstream setting 2019</a:t>
            </a:r>
          </a:p>
          <a:p>
            <a:r>
              <a:rPr lang="en-GB" sz="1200" kern="1200" dirty="0">
                <a:solidFill>
                  <a:schemeClr val="tx1"/>
                </a:solidFill>
                <a:effectLst/>
                <a:latin typeface="+mn-lt"/>
                <a:ea typeface="+mn-ea"/>
                <a:cs typeface="+mn-cs"/>
              </a:rPr>
              <a:t>Support for Learning: All our Children and All their Potential (ASL Review) 2020</a:t>
            </a:r>
          </a:p>
          <a:p>
            <a:endParaRPr lang="en-GB" dirty="0"/>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slide" Target="../slides/slide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noaction"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noaction"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 action="ppaction://noaction"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 action="ppaction://noaction"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 action="ppaction://noaction"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 action="ppaction://noaction"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 action="ppaction://noaction"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err="1">
                <a:ea typeface="Calibri Light"/>
                <a:cs typeface="Calibri Light"/>
              </a:rPr>
              <a:t>Boghall</a:t>
            </a:r>
            <a:r>
              <a:rPr lang="en-US" dirty="0">
                <a:ea typeface="Calibri Light"/>
                <a:cs typeface="Calibri Light"/>
              </a:rPr>
              <a:t> Primary School</a:t>
            </a:r>
            <a:endParaRPr lang="en-US" dirty="0"/>
          </a:p>
        </p:txBody>
      </p:sp>
      <p:sp>
        <p:nvSpPr>
          <p:cNvPr id="3" name="Picture Placeholder 2">
            <a:extLst>
              <a:ext uri="{FF2B5EF4-FFF2-40B4-BE49-F238E27FC236}">
                <a16:creationId xmlns:a16="http://schemas.microsoft.com/office/drawing/2014/main" id="{AB6AD747-2CBC-6252-A206-D24BBD52FFE2}"/>
              </a:ext>
            </a:extLst>
          </p:cNvPr>
          <p:cNvSpPr>
            <a:spLocks noGrp="1"/>
          </p:cNvSpPr>
          <p:nvPr>
            <p:ph type="pic" sz="quarter" idx="11"/>
          </p:nvPr>
        </p:nvSpPr>
        <p:spPr/>
      </p:sp>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p:txBody>
          <a:bodyPr lIns="91440" tIns="45720" rIns="91440" bIns="45720" anchor="t"/>
          <a:lstStyle/>
          <a:p>
            <a:r>
              <a:rPr lang="en-US" dirty="0"/>
              <a:t>To develop consistent, </a:t>
            </a:r>
            <a:r>
              <a:rPr lang="en-US" b="1" dirty="0"/>
              <a:t>high-quality</a:t>
            </a:r>
            <a:r>
              <a:rPr lang="en-US" dirty="0"/>
              <a:t> learning, teaching and assessment across our school to </a:t>
            </a:r>
            <a:r>
              <a:rPr lang="en-US" b="1" dirty="0"/>
              <a:t>meet the needs</a:t>
            </a:r>
            <a:r>
              <a:rPr lang="en-US" dirty="0"/>
              <a:t> of all learners.</a:t>
            </a:r>
            <a:endParaRPr lang="en-US" dirty="0">
              <a:ea typeface="Calibri"/>
              <a:cs typeface="Calibri"/>
            </a:endParaRPr>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lIns="91440" tIns="45720" rIns="91440" bIns="45720" anchor="t"/>
          <a:lstStyle/>
          <a:p>
            <a:r>
              <a:rPr lang="en-US" dirty="0">
                <a:ea typeface="Calibri"/>
                <a:cs typeface="Calibri"/>
              </a:rPr>
              <a:t>25 - 26</a:t>
            </a:r>
            <a:endParaRPr lang="en-US" dirty="0"/>
          </a:p>
        </p:txBody>
      </p:sp>
      <p:pic>
        <p:nvPicPr>
          <p:cNvPr id="7" name="Picture 6" descr="A purple and white logo&#10;&#10;AI-generated content may be incorrect.">
            <a:extLst>
              <a:ext uri="{FF2B5EF4-FFF2-40B4-BE49-F238E27FC236}">
                <a16:creationId xmlns:a16="http://schemas.microsoft.com/office/drawing/2014/main" id="{6AF66F07-7265-E0D5-0243-A161E8E4CD8C}"/>
              </a:ext>
            </a:extLst>
          </p:cNvPr>
          <p:cNvPicPr>
            <a:picLocks noChangeAspect="1"/>
          </p:cNvPicPr>
          <p:nvPr/>
        </p:nvPicPr>
        <p:blipFill>
          <a:blip r:embed="rId2"/>
          <a:stretch>
            <a:fillRect/>
          </a:stretch>
        </p:blipFill>
        <p:spPr>
          <a:xfrm>
            <a:off x="515787" y="127600"/>
            <a:ext cx="479486" cy="570420"/>
          </a:xfrm>
          <a:prstGeom prst="rect">
            <a:avLst/>
          </a:prstGeom>
        </p:spPr>
      </p:pic>
    </p:spTree>
    <p:extLst>
      <p:ext uri="{BB962C8B-B14F-4D97-AF65-F5344CB8AC3E}">
        <p14:creationId xmlns:p14="http://schemas.microsoft.com/office/powerpoint/2010/main" val="233861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lIns="91440" tIns="45720" rIns="91440" bIns="45720" anchor="b"/>
          <a:lstStyle/>
          <a:p>
            <a:r>
              <a:rPr lang="en-US"/>
              <a:t>Boghall Primary School </a:t>
            </a:r>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p:txBody>
          <a:bodyPr lIns="91440" tIns="45720" rIns="91440" bIns="45720" anchor="t"/>
          <a:lstStyle/>
          <a:p>
            <a:r>
              <a:rPr lang="en-US" sz="1000" dirty="0">
                <a:ea typeface="Calibri"/>
                <a:cs typeface="Calibri"/>
              </a:rPr>
              <a:t>VSE observations show most learning experiences are good with some examples of very good.</a:t>
            </a:r>
          </a:p>
          <a:p>
            <a:r>
              <a:rPr lang="en-US" sz="1000" dirty="0">
                <a:ea typeface="Calibri"/>
                <a:cs typeface="Calibri"/>
              </a:rPr>
              <a:t>Writing feedback quality assurance shows increased level of feedback being given which now needs to be consistent with a consistent use of targets.</a:t>
            </a:r>
          </a:p>
          <a:p>
            <a:r>
              <a:rPr lang="en-US" sz="1000" dirty="0">
                <a:ea typeface="Calibri"/>
                <a:cs typeface="Calibri"/>
              </a:rPr>
              <a:t>As we have moved away from </a:t>
            </a:r>
            <a:r>
              <a:rPr lang="en-US" sz="1000" err="1">
                <a:ea typeface="Calibri"/>
                <a:cs typeface="Calibri"/>
              </a:rPr>
              <a:t>SeeSaw</a:t>
            </a:r>
            <a:r>
              <a:rPr lang="en-US" sz="1000" dirty="0">
                <a:ea typeface="Calibri"/>
                <a:cs typeface="Calibri"/>
              </a:rPr>
              <a:t> at P4 to P7 parent feedback shows they would like to see an alternative profiling tool.</a:t>
            </a:r>
          </a:p>
          <a:p>
            <a:r>
              <a:rPr lang="en-US" sz="1000" dirty="0">
                <a:ea typeface="+mn-lt"/>
                <a:cs typeface="+mn-lt"/>
              </a:rPr>
              <a:t>Data shows that although the attainment picture is positive, writing is the area of the curriculum with the lowest level of attainment across our school.</a:t>
            </a:r>
            <a:endParaRPr lang="en-US" sz="1000" dirty="0"/>
          </a:p>
          <a:p>
            <a:r>
              <a:rPr lang="en-US" sz="1000" dirty="0">
                <a:ea typeface="Calibri"/>
                <a:cs typeface="Calibri"/>
              </a:rPr>
              <a:t>Pupil voice is strong through pupil groups.  Move to now increase pupil voice in learning to increase engagement and relevance.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lIns="91440" tIns="45720" rIns="91440" bIns="45720" anchor="t"/>
          <a:lstStyle/>
          <a:p>
            <a:r>
              <a:rPr lang="en-US" sz="1600" dirty="0">
                <a:ea typeface="Calibri"/>
                <a:cs typeface="Calibri"/>
              </a:rPr>
              <a:t>To develop consistent, </a:t>
            </a:r>
            <a:r>
              <a:rPr lang="en-US" sz="1600" b="1" dirty="0">
                <a:ea typeface="Calibri"/>
                <a:cs typeface="Calibri"/>
              </a:rPr>
              <a:t>high-quality </a:t>
            </a:r>
            <a:r>
              <a:rPr lang="en-US" sz="1600" dirty="0">
                <a:ea typeface="Calibri"/>
                <a:cs typeface="Calibri"/>
              </a:rPr>
              <a:t>learning, teaching and assessment across our school to </a:t>
            </a:r>
            <a:r>
              <a:rPr lang="en-US" sz="1600" b="1" dirty="0">
                <a:ea typeface="Calibri"/>
                <a:cs typeface="Calibri"/>
              </a:rPr>
              <a:t>meet the needs </a:t>
            </a:r>
            <a:r>
              <a:rPr lang="en-US" sz="1600" dirty="0">
                <a:ea typeface="Calibri"/>
                <a:cs typeface="Calibri"/>
              </a:rPr>
              <a:t>of all learners.</a:t>
            </a:r>
            <a:endParaRPr lang="en-US" dirty="0"/>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lIns="91440" tIns="45720" rIns="91440" bIns="45720" anchor="t"/>
          <a:lstStyle/>
          <a:p>
            <a:r>
              <a:rPr lang="en-US" dirty="0">
                <a:ea typeface="Calibri"/>
                <a:cs typeface="Calibri"/>
              </a:rPr>
              <a:t>2025-26</a:t>
            </a:r>
            <a:endParaRPr lang="en-US" dirty="0"/>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lIns="91440" tIns="45720" rIns="91440" bIns="45720" anchor="t"/>
          <a:lstStyle/>
          <a:p>
            <a:pPr algn="just">
              <a:lnSpc>
                <a:spcPct val="100000"/>
              </a:lnSpc>
              <a:spcBef>
                <a:spcPts val="0"/>
              </a:spcBef>
            </a:pPr>
            <a:endParaRPr lang="en-GB" sz="900" i="1" dirty="0">
              <a:latin typeface="Arial"/>
              <a:cs typeface="Arial"/>
            </a:endParaRPr>
          </a:p>
          <a:p>
            <a:pPr algn="just">
              <a:lnSpc>
                <a:spcPct val="100000"/>
              </a:lnSpc>
              <a:spcBef>
                <a:spcPts val="0"/>
              </a:spcBef>
            </a:pPr>
            <a:r>
              <a:rPr lang="en-GB" sz="900" b="1" i="1" dirty="0">
                <a:latin typeface="Arial"/>
                <a:cs typeface="Arial"/>
              </a:rPr>
              <a:t>Cluster</a:t>
            </a:r>
          </a:p>
          <a:p>
            <a:pPr marL="171450" indent="-171450" algn="just">
              <a:lnSpc>
                <a:spcPct val="100000"/>
              </a:lnSpc>
              <a:spcBef>
                <a:spcPts val="0"/>
              </a:spcBef>
              <a:buChar char="•"/>
            </a:pPr>
            <a:r>
              <a:rPr lang="en-US" sz="1000" dirty="0">
                <a:latin typeface="Calibri"/>
                <a:ea typeface="Calibri"/>
                <a:cs typeface="Calibri"/>
              </a:rPr>
              <a:t>Develop a Cluster Relationships Policy based around Zones of Regulations</a:t>
            </a:r>
            <a:endParaRPr lang="en-GB" sz="1000" dirty="0">
              <a:latin typeface="Calibri"/>
              <a:ea typeface="Calibri"/>
              <a:cs typeface="Calibri"/>
            </a:endParaRPr>
          </a:p>
          <a:p>
            <a:pPr marL="171450" indent="-171450" algn="just">
              <a:lnSpc>
                <a:spcPct val="100000"/>
              </a:lnSpc>
              <a:spcBef>
                <a:spcPts val="0"/>
              </a:spcBef>
              <a:buChar char="•"/>
            </a:pPr>
            <a:r>
              <a:rPr lang="en-US" sz="1000" dirty="0">
                <a:latin typeface="Calibri"/>
                <a:ea typeface="Calibri"/>
                <a:cs typeface="Calibri"/>
              </a:rPr>
              <a:t>Continue to develop approach to Building Thinking Classrooms</a:t>
            </a:r>
          </a:p>
          <a:p>
            <a:pPr marL="171450" indent="-171450" algn="just">
              <a:lnSpc>
                <a:spcPct val="100000"/>
              </a:lnSpc>
              <a:spcBef>
                <a:spcPts val="0"/>
              </a:spcBef>
              <a:buChar char="•"/>
            </a:pPr>
            <a:r>
              <a:rPr lang="en-US" sz="1000" dirty="0">
                <a:latin typeface="Calibri"/>
                <a:ea typeface="Calibri"/>
                <a:cs typeface="Calibri"/>
              </a:rPr>
              <a:t>Develop Cluster Vision</a:t>
            </a:r>
          </a:p>
          <a:p>
            <a:pPr algn="just">
              <a:lnSpc>
                <a:spcPct val="100000"/>
              </a:lnSpc>
              <a:spcBef>
                <a:spcPts val="0"/>
              </a:spcBef>
            </a:pPr>
            <a:r>
              <a:rPr lang="en-GB" sz="1000" b="1" i="1" dirty="0">
                <a:latin typeface="Arial"/>
                <a:cs typeface="Arial"/>
              </a:rPr>
              <a:t>Authority</a:t>
            </a:r>
            <a:endParaRPr lang="en-GB" dirty="0">
              <a:ea typeface="Calibri"/>
              <a:cs typeface="Calibri"/>
            </a:endParaRPr>
          </a:p>
          <a:p>
            <a:pPr marL="171450" indent="-171450" algn="just">
              <a:lnSpc>
                <a:spcPct val="100000"/>
              </a:lnSpc>
              <a:spcBef>
                <a:spcPts val="0"/>
              </a:spcBef>
              <a:buChar char="•"/>
            </a:pPr>
            <a:r>
              <a:rPr lang="en-GB" sz="1000" i="1" dirty="0">
                <a:latin typeface="Arial"/>
                <a:cs typeface="Arial"/>
              </a:rPr>
              <a:t>Moving Forward in Your Learning Guidance </a:t>
            </a:r>
            <a:endParaRPr lang="en-US" sz="1000" dirty="0">
              <a:latin typeface="Arial"/>
              <a:cs typeface="Arial"/>
            </a:endParaRPr>
          </a:p>
          <a:p>
            <a:pPr marL="171450" indent="-171450" algn="just">
              <a:lnSpc>
                <a:spcPct val="100000"/>
              </a:lnSpc>
              <a:spcBef>
                <a:spcPts val="0"/>
              </a:spcBef>
              <a:buChar char="•"/>
            </a:pPr>
            <a:r>
              <a:rPr lang="en-GB" sz="1000" i="1" dirty="0">
                <a:latin typeface="Arial"/>
                <a:cs typeface="Arial"/>
              </a:rPr>
              <a:t>Literacy and Numeracy West Lothian Priorities, HWB </a:t>
            </a:r>
            <a:endParaRPr lang="en-US" sz="1000">
              <a:latin typeface="Arial"/>
              <a:cs typeface="Arial"/>
            </a:endParaRPr>
          </a:p>
          <a:p>
            <a:pPr marL="171450" indent="-171450" algn="just">
              <a:lnSpc>
                <a:spcPct val="100000"/>
              </a:lnSpc>
              <a:spcBef>
                <a:spcPts val="0"/>
              </a:spcBef>
              <a:buChar char="•"/>
            </a:pPr>
            <a:r>
              <a:rPr lang="en-GB" sz="1000" dirty="0">
                <a:latin typeface="Arial"/>
                <a:cs typeface="Arial"/>
              </a:rPr>
              <a:t>Raising attainment, including closing the gap (</a:t>
            </a:r>
            <a:r>
              <a:rPr lang="en-GB" sz="1000" u="sng" dirty="0">
                <a:latin typeface="Arial"/>
                <a:cs typeface="Arial"/>
                <a:hlinkClick r:id="rId3"/>
              </a:rPr>
              <a:t>West Lothian Raising Attainment Strategy</a:t>
            </a:r>
            <a:r>
              <a:rPr lang="en-GB" sz="1000" dirty="0">
                <a:latin typeface="Arial"/>
                <a:cs typeface="Arial"/>
              </a:rPr>
              <a:t>)</a:t>
            </a:r>
            <a:endParaRPr lang="en-US" sz="1000" dirty="0">
              <a:latin typeface="Arial"/>
              <a:cs typeface="Arial"/>
            </a:endParaRPr>
          </a:p>
          <a:p>
            <a:pPr marL="171450" indent="-171450" algn="just">
              <a:lnSpc>
                <a:spcPct val="100000"/>
              </a:lnSpc>
              <a:spcBef>
                <a:spcPts val="0"/>
              </a:spcBef>
              <a:buChar char="•"/>
            </a:pPr>
            <a:r>
              <a:rPr lang="en-GB" sz="1000" dirty="0">
                <a:latin typeface="Arial"/>
                <a:cs typeface="Arial"/>
              </a:rPr>
              <a:t>West Lothian Parental Involvement and Engagement Framework</a:t>
            </a:r>
            <a:endParaRPr lang="en-US" sz="1000">
              <a:latin typeface="Arial"/>
              <a:cs typeface="Arial"/>
            </a:endParaRPr>
          </a:p>
          <a:p>
            <a:pPr marL="171450" indent="-171450" algn="just">
              <a:lnSpc>
                <a:spcPct val="100000"/>
              </a:lnSpc>
              <a:spcBef>
                <a:spcPts val="0"/>
              </a:spcBef>
              <a:buChar char="•"/>
            </a:pPr>
            <a:r>
              <a:rPr lang="en-GB" sz="1000" dirty="0">
                <a:latin typeface="Arial"/>
                <a:cs typeface="Arial"/>
              </a:rPr>
              <a:t>Equity Team and additional allocations, Pedagogy Team</a:t>
            </a:r>
            <a:endParaRPr lang="en-US" sz="1000" dirty="0">
              <a:latin typeface="Arial"/>
              <a:cs typeface="Arial"/>
            </a:endParaRPr>
          </a:p>
          <a:p>
            <a:pPr marL="171450" indent="-171450" algn="just">
              <a:lnSpc>
                <a:spcPct val="100000"/>
              </a:lnSpc>
              <a:spcBef>
                <a:spcPts val="0"/>
              </a:spcBef>
              <a:buChar char="•"/>
            </a:pPr>
            <a:r>
              <a:rPr lang="en-GB" sz="1000" dirty="0">
                <a:latin typeface="Arial"/>
                <a:ea typeface="Calibri"/>
                <a:cs typeface="Arial"/>
              </a:rPr>
              <a:t>West Lothian Positive Relationships Policy</a:t>
            </a:r>
          </a:p>
          <a:p>
            <a:endParaRPr lang="en-US" dirty="0">
              <a:ea typeface="Calibri"/>
              <a:cs typeface="Calibri"/>
            </a:endParaRPr>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a:xfrm>
            <a:off x="8154208" y="3218003"/>
            <a:ext cx="3393476" cy="2754351"/>
          </a:xfrm>
        </p:spPr>
        <p:txBody>
          <a:bodyPr lIns="91440" tIns="45720" rIns="91440" bIns="45720" anchor="t"/>
          <a:lstStyle/>
          <a:p>
            <a:pPr marL="171450" indent="-171450" algn="just">
              <a:lnSpc>
                <a:spcPct val="150000"/>
              </a:lnSpc>
              <a:spcBef>
                <a:spcPts val="0"/>
              </a:spcBef>
              <a:buChar char="•"/>
            </a:pPr>
            <a:r>
              <a:rPr lang="en-GB" sz="1000" dirty="0">
                <a:ea typeface="+mn-lt"/>
                <a:cs typeface="+mn-lt"/>
              </a:rPr>
              <a:t>How Good is Our School? 4th Edition and How Good is Our Early Learning and Childcare? Particular focus on 2.3 Learning Teaching and Assessment. </a:t>
            </a:r>
            <a:endParaRPr lang="en-US" sz="1000" dirty="0">
              <a:latin typeface="Arial"/>
              <a:ea typeface="+mn-lt"/>
              <a:cs typeface="Arial"/>
            </a:endParaRPr>
          </a:p>
          <a:p>
            <a:pPr marL="171450" indent="-171450" algn="just">
              <a:lnSpc>
                <a:spcPct val="150000"/>
              </a:lnSpc>
              <a:spcBef>
                <a:spcPts val="0"/>
              </a:spcBef>
              <a:buChar char="•"/>
            </a:pPr>
            <a:r>
              <a:rPr lang="en-GB" sz="1000" dirty="0">
                <a:ea typeface="+mn-lt"/>
                <a:cs typeface="+mn-lt"/>
              </a:rPr>
              <a:t>Achieving Excellence and Equity 2023: National Improvement Framework and Improvement Plan </a:t>
            </a:r>
            <a:endParaRPr lang="en-US" sz="1000">
              <a:latin typeface="Arial"/>
              <a:ea typeface="+mn-lt"/>
              <a:cs typeface="Arial"/>
            </a:endParaRPr>
          </a:p>
          <a:p>
            <a:pPr marL="171450" indent="-171450" algn="just">
              <a:lnSpc>
                <a:spcPct val="150000"/>
              </a:lnSpc>
              <a:spcBef>
                <a:spcPts val="0"/>
              </a:spcBef>
              <a:buChar char="•"/>
            </a:pPr>
            <a:r>
              <a:rPr lang="en-GB" sz="1000" dirty="0">
                <a:ea typeface="+mn-lt"/>
                <a:cs typeface="+mn-lt"/>
              </a:rPr>
              <a:t>Teaching Learning and Assessment Moderation Cycle (Education Scotland) </a:t>
            </a:r>
            <a:endParaRPr lang="en-US" sz="1000">
              <a:latin typeface="Arial"/>
              <a:ea typeface="+mn-lt"/>
              <a:cs typeface="Arial"/>
            </a:endParaRPr>
          </a:p>
          <a:p>
            <a:pPr marL="171450" indent="-171450" algn="just">
              <a:lnSpc>
                <a:spcPct val="150000"/>
              </a:lnSpc>
              <a:spcBef>
                <a:spcPts val="0"/>
              </a:spcBef>
              <a:buChar char="•"/>
            </a:pPr>
            <a:r>
              <a:rPr lang="en-GB" sz="1000" dirty="0">
                <a:ea typeface="+mn-lt"/>
                <a:cs typeface="+mn-lt"/>
              </a:rPr>
              <a:t>Putting Learners at the Centre: Towards a Future Vision for Scottish Education, The Ken Muir report, March 2022. Scotland’s Refreshed Curriculum Narrative </a:t>
            </a:r>
            <a:endParaRPr lang="en-GB" sz="1000" dirty="0">
              <a:latin typeface="Calibri"/>
              <a:ea typeface="+mn-lt"/>
              <a:cs typeface="Calibri"/>
            </a:endParaRPr>
          </a:p>
          <a:p>
            <a:pPr marL="171450" indent="-171450" algn="just">
              <a:lnSpc>
                <a:spcPct val="150000"/>
              </a:lnSpc>
              <a:spcBef>
                <a:spcPts val="0"/>
              </a:spcBef>
              <a:buChar char="•"/>
            </a:pPr>
            <a:r>
              <a:rPr lang="en-GB" sz="1000" dirty="0">
                <a:ea typeface="+mn-lt"/>
                <a:cs typeface="+mn-lt"/>
              </a:rPr>
              <a:t>OECD – Future of Education and Skills 2030</a:t>
            </a:r>
            <a:endParaRPr lang="en-US" sz="1000">
              <a:latin typeface="Arial"/>
              <a:cs typeface="Arial"/>
            </a:endParaRPr>
          </a:p>
          <a:p>
            <a:endParaRPr lang="en-US" dirty="0">
              <a:ea typeface="Calibri"/>
              <a:cs typeface="Calibri"/>
            </a:endParaRPr>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pic>
        <p:nvPicPr>
          <p:cNvPr id="15" name="Picture 14" descr="A purple and white logo&#10;&#10;AI-generated content may be incorrect.">
            <a:extLst>
              <a:ext uri="{FF2B5EF4-FFF2-40B4-BE49-F238E27FC236}">
                <a16:creationId xmlns:a16="http://schemas.microsoft.com/office/drawing/2014/main" id="{6042C479-C25C-A02D-02DB-03EBB513EB2C}"/>
              </a:ext>
            </a:extLst>
          </p:cNvPr>
          <p:cNvPicPr>
            <a:picLocks noChangeAspect="1"/>
          </p:cNvPicPr>
          <p:nvPr/>
        </p:nvPicPr>
        <p:blipFill>
          <a:blip r:embed="rId4"/>
          <a:stretch>
            <a:fillRect/>
          </a:stretch>
        </p:blipFill>
        <p:spPr>
          <a:xfrm>
            <a:off x="515787" y="127600"/>
            <a:ext cx="479486" cy="570420"/>
          </a:xfrm>
          <a:prstGeom prst="rect">
            <a:avLst/>
          </a:prstGeom>
        </p:spPr>
      </p:pic>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283E34-49B9-A84D-D877-DB8F4B11D982}"/>
              </a:ext>
            </a:extLst>
          </p:cNvPr>
          <p:cNvSpPr>
            <a:spLocks noGrp="1"/>
          </p:cNvSpPr>
          <p:nvPr>
            <p:ph type="pic" sz="quarter" idx="11"/>
          </p:nvPr>
        </p:nvSpPr>
        <p:spPr/>
      </p:sp>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lIns="91440" tIns="45720" rIns="91440" bIns="45720" anchor="b"/>
          <a:lstStyle/>
          <a:p>
            <a:r>
              <a:rPr lang="en-US" dirty="0" err="1">
                <a:ea typeface="Calibri Light"/>
                <a:cs typeface="Calibri Light"/>
              </a:rPr>
              <a:t>Boghall</a:t>
            </a:r>
            <a:r>
              <a:rPr lang="en-US" dirty="0">
                <a:ea typeface="Calibri Light"/>
                <a:cs typeface="Calibri Light"/>
              </a:rPr>
              <a:t> Primary School</a:t>
            </a:r>
            <a:endParaRPr lang="en-US" dirty="0"/>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lIns="91440" tIns="45720" rIns="91440" bIns="45720" anchor="t"/>
          <a:lstStyle/>
          <a:p>
            <a:r>
              <a:rPr lang="en-GB" sz="1600" dirty="0">
                <a:ea typeface="+mn-lt"/>
                <a:cs typeface="+mn-lt"/>
              </a:rPr>
              <a:t>Our vision is to dream, believe and achieve! </a:t>
            </a:r>
            <a:endParaRPr lang="en-US" sz="1600">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lIns="91440" tIns="45720" rIns="91440" bIns="45720" anchor="t"/>
          <a:lstStyle/>
          <a:p>
            <a:r>
              <a:rPr lang="en-US" sz="1600" dirty="0">
                <a:ea typeface="Calibri"/>
                <a:cs typeface="Calibri"/>
              </a:rPr>
              <a:t>To develop consistent, </a:t>
            </a:r>
            <a:r>
              <a:rPr lang="en-US" sz="1600" b="1" dirty="0">
                <a:ea typeface="Calibri"/>
                <a:cs typeface="Calibri"/>
              </a:rPr>
              <a:t>high-quality</a:t>
            </a:r>
            <a:r>
              <a:rPr lang="en-US" sz="1600" dirty="0">
                <a:ea typeface="Calibri"/>
                <a:cs typeface="Calibri"/>
              </a:rPr>
              <a:t> learning, teaching and assessment across our school to </a:t>
            </a:r>
            <a:r>
              <a:rPr lang="en-US" sz="1600" b="1" dirty="0">
                <a:ea typeface="Calibri"/>
                <a:cs typeface="Calibri"/>
              </a:rPr>
              <a:t>meet the needs</a:t>
            </a:r>
            <a:r>
              <a:rPr lang="en-US" sz="1600" dirty="0">
                <a:ea typeface="Calibri"/>
                <a:cs typeface="Calibri"/>
              </a:rPr>
              <a:t> of all learners.</a:t>
            </a:r>
            <a:endParaRPr lang="en-US" dirty="0"/>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a:lstStyle/>
          <a:p>
            <a:r>
              <a:rPr lang="en-US" sz="1600" b="1" baseline="0">
                <a:solidFill>
                  <a:srgbClr val="950032"/>
                </a:solidFill>
                <a:latin typeface="Calibri"/>
              </a:rPr>
              <a:t>25 - 26</a:t>
            </a:r>
            <a:endParaRPr lang="en-US"/>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p:txBody>
          <a:bodyPr lIns="91440" tIns="45720" rIns="91440" bIns="45720" anchor="t"/>
          <a:lstStyle/>
          <a:p>
            <a:r>
              <a:rPr lang="en-GB" sz="1600" dirty="0">
                <a:ea typeface="+mn-lt"/>
                <a:cs typeface="+mn-lt"/>
              </a:rPr>
              <a:t>Trust Respect </a:t>
            </a:r>
            <a:endParaRPr lang="en-US" sz="1600" dirty="0">
              <a:ea typeface="+mn-lt"/>
              <a:cs typeface="+mn-lt"/>
            </a:endParaRPr>
          </a:p>
          <a:p>
            <a:r>
              <a:rPr lang="en-GB" sz="1600" dirty="0">
                <a:ea typeface="+mn-lt"/>
                <a:cs typeface="+mn-lt"/>
              </a:rPr>
              <a:t>Nurture Ambition Inclusion </a:t>
            </a:r>
            <a:endParaRPr lang="en-US" sz="1600">
              <a:ea typeface="+mn-lt"/>
              <a:cs typeface="+mn-lt"/>
            </a:endParaRPr>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p:txBody>
          <a:bodyPr lIns="91440" tIns="45720" rIns="91440" bIns="45720" anchor="t"/>
          <a:lstStyle/>
          <a:p>
            <a:r>
              <a:rPr lang="en-US" sz="1100" dirty="0">
                <a:ea typeface="Calibri"/>
                <a:cs typeface="Calibri"/>
              </a:rPr>
              <a:t>Within the core aspects of learning we explore numeracy by developing life skills and problem solving.</a:t>
            </a:r>
          </a:p>
          <a:p>
            <a:r>
              <a:rPr lang="en-US" sz="1100" dirty="0">
                <a:ea typeface="Calibri"/>
                <a:cs typeface="Calibri"/>
              </a:rPr>
              <a:t>In literacy we try to build a reading culture, exploring the love of literacy whilst developing </a:t>
            </a:r>
            <a:r>
              <a:rPr lang="en-US" sz="1100">
                <a:ea typeface="Calibri"/>
                <a:cs typeface="Calibri"/>
              </a:rPr>
              <a:t>core skills.</a:t>
            </a:r>
            <a:endParaRPr lang="en-US" sz="1100" dirty="0">
              <a:ea typeface="Calibri"/>
              <a:cs typeface="Calibri"/>
            </a:endParaRPr>
          </a:p>
          <a:p>
            <a:r>
              <a:rPr lang="en-US" sz="1100" dirty="0">
                <a:ea typeface="Calibri"/>
                <a:cs typeface="Calibri"/>
              </a:rPr>
              <a:t>In HWB we try to develop positive nurturing relationships whilst demonstrating trust, respect and appropriate self regulation.</a:t>
            </a:r>
          </a:p>
          <a:p>
            <a:r>
              <a:rPr lang="en-US" sz="1100" dirty="0">
                <a:ea typeface="Calibri"/>
                <a:cs typeface="Calibri"/>
              </a:rPr>
              <a:t>Across the rest of the curriculum we focus on core curriculum skills along side metacognition.</a:t>
            </a:r>
          </a:p>
          <a:p>
            <a:r>
              <a:rPr lang="en-US" sz="1100" dirty="0">
                <a:ea typeface="Calibri"/>
                <a:cs typeface="Calibri"/>
              </a:rPr>
              <a:t>We try to ensure investigating, exploring and problem solving are a core feature of learning with children also experiencing good quality outdoor learning.</a:t>
            </a:r>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lIns="91440" tIns="45720" rIns="91440" bIns="45720" anchor="t"/>
          <a:lstStyle/>
          <a:p>
            <a:r>
              <a:rPr lang="en-US" dirty="0">
                <a:ea typeface="+mn-lt"/>
                <a:cs typeface="+mn-lt"/>
              </a:rPr>
              <a:t>Our overarching priority aims to ensure that our learning, teaching and assessment approaches align with the vision, values and aims of our school community. Our priority will ensure that approaches to learning, teaching and assessment approaches are strengthened through professional development and meet the needs of all our learners.</a:t>
            </a:r>
            <a:endParaRPr lang="en-US" dirty="0"/>
          </a:p>
        </p:txBody>
      </p:sp>
      <p:pic>
        <p:nvPicPr>
          <p:cNvPr id="11" name="Picture 10" descr="A purple and white logo&#10;&#10;AI-generated content may be incorrect.">
            <a:extLst>
              <a:ext uri="{FF2B5EF4-FFF2-40B4-BE49-F238E27FC236}">
                <a16:creationId xmlns:a16="http://schemas.microsoft.com/office/drawing/2014/main" id="{917E753C-76EC-D148-1FC8-A79C6EB6E1ED}"/>
              </a:ext>
            </a:extLst>
          </p:cNvPr>
          <p:cNvPicPr>
            <a:picLocks noChangeAspect="1"/>
          </p:cNvPicPr>
          <p:nvPr/>
        </p:nvPicPr>
        <p:blipFill>
          <a:blip r:embed="rId2"/>
          <a:stretch>
            <a:fillRect/>
          </a:stretch>
        </p:blipFill>
        <p:spPr>
          <a:xfrm>
            <a:off x="515787" y="127600"/>
            <a:ext cx="479486" cy="570420"/>
          </a:xfrm>
          <a:prstGeom prst="rect">
            <a:avLst/>
          </a:prstGeom>
        </p:spPr>
      </p:pic>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C40099-2F17-7CEC-ED28-FB7856607E14}"/>
              </a:ext>
            </a:extLst>
          </p:cNvPr>
          <p:cNvSpPr>
            <a:spLocks noGrp="1"/>
          </p:cNvSpPr>
          <p:nvPr>
            <p:ph type="pic" sz="quarter" idx="13"/>
          </p:nvPr>
        </p:nvSpPr>
        <p:spPr/>
      </p:sp>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lIns="91440" tIns="45720" rIns="91440" bIns="45720" anchor="b"/>
          <a:lstStyle/>
          <a:p>
            <a:r>
              <a:rPr lang="en-US" dirty="0" err="1">
                <a:ea typeface="Calibri Light"/>
                <a:cs typeface="Calibri Light"/>
              </a:rPr>
              <a:t>Boghall</a:t>
            </a:r>
            <a:r>
              <a:rPr lang="en-US" dirty="0">
                <a:ea typeface="Calibri Light"/>
                <a:cs typeface="Calibri Light"/>
              </a:rPr>
              <a:t> Primary School</a:t>
            </a:r>
            <a:endParaRPr lang="en-US" dirty="0"/>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lIns="91440" tIns="45720" rIns="91440" bIns="45720" anchor="t"/>
          <a:lstStyle/>
          <a:p>
            <a:r>
              <a:rPr lang="en-US" sz="1600" dirty="0">
                <a:ea typeface="Calibri"/>
                <a:cs typeface="Calibri"/>
              </a:rPr>
              <a:t>To develop consistent, </a:t>
            </a:r>
            <a:r>
              <a:rPr lang="en-US" sz="1600" b="1" dirty="0">
                <a:ea typeface="Calibri"/>
                <a:cs typeface="Calibri"/>
              </a:rPr>
              <a:t>high-quality</a:t>
            </a:r>
            <a:r>
              <a:rPr lang="en-US" sz="1600" dirty="0">
                <a:ea typeface="Calibri"/>
                <a:cs typeface="Calibri"/>
              </a:rPr>
              <a:t> learning, teaching and assessment across our school to </a:t>
            </a:r>
            <a:r>
              <a:rPr lang="en-US" sz="1600" b="1" dirty="0">
                <a:ea typeface="Calibri"/>
                <a:cs typeface="Calibri"/>
              </a:rPr>
              <a:t>meet the needs </a:t>
            </a:r>
            <a:r>
              <a:rPr lang="en-US" sz="1600" dirty="0">
                <a:ea typeface="Calibri"/>
                <a:cs typeface="Calibri"/>
              </a:rPr>
              <a:t>of all learners.</a:t>
            </a:r>
            <a:endParaRPr lang="en-US" dirty="0"/>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lIns="91440" tIns="45720" rIns="91440" bIns="45720" anchor="t"/>
          <a:lstStyle/>
          <a:p>
            <a:r>
              <a:rPr lang="en-US" dirty="0">
                <a:ea typeface="Calibri"/>
                <a:cs typeface="Calibri"/>
              </a:rPr>
              <a:t>25 - 26</a:t>
            </a:r>
            <a:endParaRPr lang="en-US" dirty="0"/>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p:txBody>
          <a:bodyPr lIns="91440" tIns="45720" rIns="91440" bIns="45720" anchor="t"/>
          <a:lstStyle/>
          <a:p>
            <a:r>
              <a:rPr lang="en-US" sz="900" b="1" i="0" dirty="0">
                <a:solidFill>
                  <a:srgbClr val="000000"/>
                </a:solidFill>
                <a:latin typeface="Calibri"/>
                <a:ea typeface="Calibri"/>
                <a:cs typeface="Calibri"/>
              </a:rPr>
              <a:t>We need to continue to develop approaches to differentiation to ensure learning is pitched at the right level, providing support and challenge for all learners.</a:t>
            </a:r>
            <a:endParaRPr lang="en-US" sz="900" b="1" dirty="0">
              <a:latin typeface="Calibri"/>
              <a:ea typeface="Calibri"/>
              <a:cs typeface="Calibri"/>
            </a:endParaRPr>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p:txBody>
          <a:bodyPr lIns="91440" tIns="45720" rIns="91440" bIns="45720" anchor="t"/>
          <a:lstStyle/>
          <a:p>
            <a:r>
              <a:rPr lang="en-US" sz="900" b="1" i="0" dirty="0">
                <a:solidFill>
                  <a:srgbClr val="000000"/>
                </a:solidFill>
                <a:latin typeface="Calibri"/>
                <a:ea typeface="Calibri"/>
                <a:cs typeface="Calibri"/>
              </a:rPr>
              <a:t>We need to further develop creative ways for learners to lead their learning allowing increased opportunities for learners to make decisions about what and how they learn promoting increased engagement</a:t>
            </a:r>
            <a:r>
              <a:rPr lang="en-US" i="0" dirty="0">
                <a:solidFill>
                  <a:srgbClr val="000000"/>
                </a:solidFill>
                <a:latin typeface="Tinos"/>
              </a:rPr>
              <a:t>.</a:t>
            </a:r>
            <a:endParaRPr lang="en-US" dirty="0"/>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p:txBody>
          <a:bodyPr lIns="91440" tIns="45720" rIns="91440" bIns="45720" anchor="t"/>
          <a:lstStyle/>
          <a:p>
            <a:r>
              <a:rPr lang="en-US" sz="900" b="1" i="0" dirty="0">
                <a:solidFill>
                  <a:srgbClr val="000000"/>
                </a:solidFill>
                <a:latin typeface="Calibri"/>
                <a:ea typeface="Calibri"/>
                <a:cs typeface="Calibri"/>
              </a:rPr>
              <a:t>Further review and develop our assessment framework to support consistency in the use of formative and summative assessment approaches across the school.</a:t>
            </a:r>
            <a:endParaRPr lang="en-US" sz="900" b="1" dirty="0">
              <a:latin typeface="Calibri"/>
              <a:ea typeface="Calibri"/>
              <a:cs typeface="Calibri"/>
            </a:endParaRP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p:txBody>
          <a:bodyPr lIns="91440" tIns="45720" rIns="91440" bIns="45720" anchor="t"/>
          <a:lstStyle/>
          <a:p>
            <a:r>
              <a:rPr lang="en-US" sz="1000" b="1" i="0" dirty="0">
                <a:solidFill>
                  <a:srgbClr val="000000"/>
                </a:solidFill>
                <a:latin typeface="Calibri"/>
                <a:ea typeface="Calibri"/>
                <a:cs typeface="Calibri"/>
              </a:rPr>
              <a:t>We need to develop profiling approach from P4 to P7 and revise guidance and use of </a:t>
            </a:r>
            <a:r>
              <a:rPr lang="en-US" sz="1000" b="1" i="0" dirty="0" err="1">
                <a:solidFill>
                  <a:srgbClr val="000000"/>
                </a:solidFill>
                <a:latin typeface="Calibri"/>
                <a:ea typeface="Calibri"/>
                <a:cs typeface="Calibri"/>
              </a:rPr>
              <a:t>SeeSaw</a:t>
            </a:r>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p:txBody>
          <a:bodyPr lIns="91440" tIns="45720" rIns="91440" bIns="45720" anchor="t"/>
          <a:lstStyle/>
          <a:p>
            <a:r>
              <a:rPr lang="en-US" sz="1000" b="1" i="0" dirty="0">
                <a:solidFill>
                  <a:schemeClr val="tx1"/>
                </a:solidFill>
                <a:ea typeface="Calibri"/>
                <a:cs typeface="Calibri"/>
              </a:rPr>
              <a:t>Continuous review of Positive Relationships Policy with a focus on anti-racism</a:t>
            </a:r>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lIns="91440" tIns="45720" rIns="91440" bIns="45720" anchor="t"/>
          <a:lstStyle/>
          <a:p>
            <a:r>
              <a:rPr lang="en-US" dirty="0">
                <a:ea typeface="Calibri"/>
                <a:cs typeface="Calibri"/>
              </a:rPr>
              <a:t>Pupil feedback</a:t>
            </a:r>
            <a:endParaRPr lang="en-US" dirty="0"/>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a:xfrm>
            <a:off x="9024026" y="2880684"/>
            <a:ext cx="1254869" cy="234108"/>
          </a:xfrm>
        </p:spPr>
        <p:txBody>
          <a:bodyPr lIns="91440" tIns="45720" rIns="91440" bIns="45720" anchor="t"/>
          <a:lstStyle/>
          <a:p>
            <a:r>
              <a:rPr lang="en-US" sz="1000" dirty="0">
                <a:ea typeface="Calibri"/>
                <a:cs typeface="Calibri"/>
              </a:rPr>
              <a:t>Classroom Observations - VSE</a:t>
            </a:r>
            <a:endParaRPr lang="en-US" sz="1000" dirty="0"/>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p:txBody>
          <a:bodyPr lIns="91440" tIns="45720" rIns="91440" bIns="45720" anchor="t"/>
          <a:lstStyle/>
          <a:p>
            <a:r>
              <a:rPr lang="en-US" dirty="0">
                <a:ea typeface="Calibri"/>
                <a:cs typeface="Calibri"/>
              </a:rPr>
              <a:t>Attainment Data</a:t>
            </a:r>
            <a:endParaRPr lang="en-US" dirty="0"/>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lIns="91440" tIns="45720" rIns="91440" bIns="45720" anchor="t"/>
          <a:lstStyle/>
          <a:p>
            <a:r>
              <a:rPr lang="en-US" dirty="0">
                <a:ea typeface="Calibri"/>
                <a:cs typeface="Calibri"/>
              </a:rPr>
              <a:t>Ethos Survey- pupils</a:t>
            </a:r>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lIns="91440" tIns="45720" rIns="91440" bIns="45720" anchor="t"/>
          <a:lstStyle/>
          <a:p>
            <a:r>
              <a:rPr lang="en-US" sz="900" dirty="0">
                <a:ea typeface="Calibri"/>
                <a:cs typeface="Calibri"/>
              </a:rPr>
              <a:t>Planning/Observations</a:t>
            </a:r>
            <a:endParaRPr lang="en-US" sz="900" dirty="0"/>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p:txBody>
          <a:bodyPr lIns="91440" tIns="45720" rIns="91440" bIns="45720" anchor="t"/>
          <a:lstStyle/>
          <a:p>
            <a:r>
              <a:rPr lang="en-US" dirty="0" err="1">
                <a:ea typeface="Calibri"/>
                <a:cs typeface="Calibri"/>
              </a:rPr>
              <a:t>Attainament</a:t>
            </a:r>
            <a:r>
              <a:rPr lang="en-US" dirty="0">
                <a:ea typeface="Calibri"/>
                <a:cs typeface="Calibri"/>
              </a:rPr>
              <a:t> Data</a:t>
            </a:r>
            <a:endParaRPr lang="en-US" dirty="0"/>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lIns="91440" tIns="45720" rIns="91440" bIns="45720" anchor="t"/>
          <a:lstStyle/>
          <a:p>
            <a:r>
              <a:rPr lang="en-US" dirty="0">
                <a:ea typeface="Calibri"/>
                <a:cs typeface="Calibri"/>
              </a:rPr>
              <a:t>Teaching staff </a:t>
            </a:r>
            <a:endParaRPr lang="en-US" dirty="0"/>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lIns="91440" tIns="45720" rIns="91440" bIns="45720" anchor="t"/>
          <a:lstStyle/>
          <a:p>
            <a:r>
              <a:rPr lang="en-US" sz="800" dirty="0">
                <a:ea typeface="Calibri"/>
                <a:cs typeface="Calibri"/>
              </a:rPr>
              <a:t>Classroom observations/Planning</a:t>
            </a:r>
            <a:endParaRPr lang="en-US" sz="800" dirty="0"/>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lIns="91440" tIns="45720" rIns="91440" bIns="45720" anchor="t"/>
          <a:lstStyle/>
          <a:p>
            <a:r>
              <a:rPr lang="en-US" dirty="0">
                <a:ea typeface="Calibri"/>
                <a:cs typeface="Calibri"/>
              </a:rPr>
              <a:t>Attainment Data</a:t>
            </a:r>
            <a:endParaRPr lang="en-US" dirty="0"/>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lIns="91440" tIns="45720" rIns="91440" bIns="45720" anchor="t"/>
          <a:lstStyle/>
          <a:p>
            <a:r>
              <a:rPr lang="en-US" dirty="0">
                <a:ea typeface="Calibri"/>
                <a:cs typeface="Calibri"/>
              </a:rPr>
              <a:t>Ethos Survey - parents</a:t>
            </a:r>
            <a:endParaRPr lang="en-US" dirty="0"/>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lIns="91440" tIns="45720" rIns="91440" bIns="45720" anchor="t"/>
          <a:lstStyle/>
          <a:p>
            <a:r>
              <a:rPr lang="en-US" dirty="0">
                <a:ea typeface="Calibri"/>
                <a:cs typeface="Calibri"/>
              </a:rPr>
              <a:t>Profiles</a:t>
            </a:r>
            <a:endParaRPr lang="en-US" dirty="0"/>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lIns="91440" tIns="45720" rIns="91440" bIns="45720" anchor="t"/>
          <a:lstStyle/>
          <a:p>
            <a:r>
              <a:rPr lang="en-US" dirty="0">
                <a:ea typeface="Calibri"/>
                <a:cs typeface="Calibri"/>
              </a:rPr>
              <a:t>Parent feedback</a:t>
            </a:r>
            <a:endParaRPr lang="en-US" dirty="0"/>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lIns="91440" tIns="45720" rIns="91440" bIns="45720" anchor="t"/>
          <a:lstStyle/>
          <a:p>
            <a:r>
              <a:rPr lang="en-US" dirty="0">
                <a:ea typeface="Calibri"/>
                <a:cs typeface="Calibri"/>
              </a:rPr>
              <a:t>Staff/pupil feedback </a:t>
            </a:r>
            <a:endParaRPr lang="en-US" dirty="0"/>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p:txBody>
          <a:bodyPr lIns="91440" tIns="45720" rIns="91440" bIns="45720" anchor="t"/>
          <a:lstStyle/>
          <a:p>
            <a:r>
              <a:rPr lang="en-US" dirty="0">
                <a:ea typeface="Calibri"/>
                <a:cs typeface="Calibri"/>
              </a:rPr>
              <a:t>Pupil feedback</a:t>
            </a:r>
            <a:endParaRPr lang="en-US" dirty="0"/>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lIns="91440" tIns="45720" rIns="91440" bIns="45720" anchor="t"/>
          <a:lstStyle/>
          <a:p>
            <a:r>
              <a:rPr lang="en-US" dirty="0">
                <a:ea typeface="Calibri"/>
                <a:cs typeface="Calibri"/>
              </a:rPr>
              <a:t>HWB survey</a:t>
            </a:r>
            <a:endParaRPr lang="en-US" dirty="0"/>
          </a:p>
        </p:txBody>
      </p:sp>
      <p:pic>
        <p:nvPicPr>
          <p:cNvPr id="27" name="Picture 26" descr="A purple and white logo&#10;&#10;AI-generated content may be incorrect.">
            <a:extLst>
              <a:ext uri="{FF2B5EF4-FFF2-40B4-BE49-F238E27FC236}">
                <a16:creationId xmlns:a16="http://schemas.microsoft.com/office/drawing/2014/main" id="{1EC2C743-4440-3F8D-2586-EB9F55551CF5}"/>
              </a:ext>
            </a:extLst>
          </p:cNvPr>
          <p:cNvPicPr>
            <a:picLocks noChangeAspect="1"/>
          </p:cNvPicPr>
          <p:nvPr/>
        </p:nvPicPr>
        <p:blipFill>
          <a:blip r:embed="rId3"/>
          <a:stretch>
            <a:fillRect/>
          </a:stretch>
        </p:blipFill>
        <p:spPr>
          <a:xfrm>
            <a:off x="515787" y="127600"/>
            <a:ext cx="479486" cy="570420"/>
          </a:xfrm>
          <a:prstGeom prst="rect">
            <a:avLst/>
          </a:prstGeom>
        </p:spPr>
      </p:pic>
    </p:spTree>
    <p:extLst>
      <p:ext uri="{BB962C8B-B14F-4D97-AF65-F5344CB8AC3E}">
        <p14:creationId xmlns:p14="http://schemas.microsoft.com/office/powerpoint/2010/main" val="1332407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5def41-a252-465d-99cc-869bac75a442">
      <UserInfo>
        <DisplayName/>
        <AccountId xsi:nil="true"/>
        <AccountType/>
      </UserInfo>
    </SharedWithUsers>
    <TaxCatchAll xmlns="f45def41-a252-465d-99cc-869bac75a442" xsi:nil="true"/>
    <lcf76f155ced4ddcb4097134ff3c332f xmlns="069559c8-be6e-47ea-bcdc-59dbe266849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ED6C36C3724449B02C855F628C9704" ma:contentTypeVersion="19" ma:contentTypeDescription="Create a new document." ma:contentTypeScope="" ma:versionID="52ce88d2be6a7085f80dbdb85e9e3dcc">
  <xsd:schema xmlns:xsd="http://www.w3.org/2001/XMLSchema" xmlns:xs="http://www.w3.org/2001/XMLSchema" xmlns:p="http://schemas.microsoft.com/office/2006/metadata/properties" xmlns:ns2="069559c8-be6e-47ea-bcdc-59dbe2668490" xmlns:ns3="f45def41-a252-465d-99cc-869bac75a442" targetNamespace="http://schemas.microsoft.com/office/2006/metadata/properties" ma:root="true" ma:fieldsID="7eef52495afc6a485522d3ecd62c8be6" ns2:_="" ns3:_="">
    <xsd:import namespace="069559c8-be6e-47ea-bcdc-59dbe2668490"/>
    <xsd:import namespace="f45def41-a252-465d-99cc-869bac75a4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559c8-be6e-47ea-bcdc-59dbe2668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5def41-a252-465d-99cc-869bac75a4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4a2bd9-5ab9-4441-b6d9-c13f7db945ec}" ma:internalName="TaxCatchAll" ma:showField="CatchAllData" ma:web="f45def41-a252-465d-99cc-869bac75a4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1F65F-F73D-4127-82D8-CC72977CD216}">
  <ds:schemaRefs>
    <ds:schemaRef ds:uri="http://www.w3.org/XML/1998/namespace"/>
    <ds:schemaRef ds:uri="http://purl.org/dc/elements/1.1/"/>
    <ds:schemaRef ds:uri="http://schemas.microsoft.com/office/2006/metadata/properties"/>
    <ds:schemaRef ds:uri="http://schemas.microsoft.com/office/infopath/2007/PartnerControls"/>
    <ds:schemaRef ds:uri="0cbe0255-eed0-41b5-8312-efd4420e542e"/>
    <ds:schemaRef ds:uri="http://schemas.microsoft.com/office/2006/documentManagement/types"/>
    <ds:schemaRef ds:uri="http://purl.org/dc/dcmitype/"/>
    <ds:schemaRef ds:uri="http://schemas.openxmlformats.org/package/2006/metadata/core-properties"/>
    <ds:schemaRef ds:uri="http://purl.org/dc/terms/"/>
    <ds:schemaRef ds:uri="154e695e-1d8a-4ffc-b6d1-6282081097b5"/>
    <ds:schemaRef ds:uri="3e783b9e-72a9-43cb-83ff-b93781199958"/>
    <ds:schemaRef ds:uri="aa4d3805-5467-4136-a09c-b4da606441f1"/>
    <ds:schemaRef ds:uri="f45def41-a252-465d-99cc-869bac75a442"/>
    <ds:schemaRef ds:uri="069559c8-be6e-47ea-bcdc-59dbe2668490"/>
  </ds:schemaRefs>
</ds:datastoreItem>
</file>

<file path=customXml/itemProps2.xml><?xml version="1.0" encoding="utf-8"?>
<ds:datastoreItem xmlns:ds="http://schemas.openxmlformats.org/officeDocument/2006/customXml" ds:itemID="{9D6F90BA-28E8-4BA7-B538-0BBFC17A691A}"/>
</file>

<file path=customXml/itemProps3.xml><?xml version="1.0" encoding="utf-8"?>
<ds:datastoreItem xmlns:ds="http://schemas.openxmlformats.org/officeDocument/2006/customXml" ds:itemID="{2B2CC51B-A83D-4079-978E-268F921EA4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9884</TotalTime>
  <Words>366</Words>
  <Application>Microsoft Office PowerPoint</Application>
  <PresentationFormat>Widescreen</PresentationFormat>
  <Paragraphs>35</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Boghall Primary School</vt:lpstr>
      <vt:lpstr>Boghall Primary School </vt:lpstr>
      <vt:lpstr>Boghall Primary School</vt:lpstr>
      <vt:lpstr>Boghall Primary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stoomacca@gmail.com</dc:creator>
  <cp:lastModifiedBy>Mrs Ross</cp:lastModifiedBy>
  <cp:revision>618</cp:revision>
  <dcterms:created xsi:type="dcterms:W3CDTF">2023-05-03T10:46:10Z</dcterms:created>
  <dcterms:modified xsi:type="dcterms:W3CDTF">2025-10-30T14:40:52Z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0x010100B5ED6C36C3724449B02C855F628C9704</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_activity">
    <vt:lpwstr>{"FileActivityType":"9","FileActivityTimeStamp":"2025-06-23T18:00:53.713Z","FileActivityUsersOnPage":[{"DisplayName":"Mrs Leamy","Id":"wlkaty.leamy@glow.sch.uk"}],"FileActivityNavigationId":null}</vt:lpwstr>
  </property>
</Properties>
</file>